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7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70" r:id="rId12"/>
    <p:sldId id="264" r:id="rId13"/>
    <p:sldId id="269" r:id="rId14"/>
    <p:sldId id="265" r:id="rId15"/>
    <p:sldId id="266" r:id="rId1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5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93444-36CC-44A8-9403-A714698E87F7}" type="datetimeFigureOut">
              <a:rPr lang="en-IN" smtClean="0"/>
              <a:t>16-07-2024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B7E26-E96A-4785-AC3D-38438009EB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30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D9D9D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D9D9D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61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B2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12039" y="221754"/>
            <a:ext cx="219710" cy="144145"/>
          </a:xfrm>
          <a:custGeom>
            <a:avLst/>
            <a:gdLst/>
            <a:ahLst/>
            <a:cxnLst/>
            <a:rect l="l" t="t" r="r" b="b"/>
            <a:pathLst>
              <a:path w="219709" h="144145">
                <a:moveTo>
                  <a:pt x="219608" y="124955"/>
                </a:moveTo>
                <a:lnTo>
                  <a:pt x="0" y="124955"/>
                </a:lnTo>
                <a:lnTo>
                  <a:pt x="0" y="143852"/>
                </a:lnTo>
                <a:lnTo>
                  <a:pt x="219608" y="143852"/>
                </a:lnTo>
                <a:lnTo>
                  <a:pt x="219608" y="124955"/>
                </a:lnTo>
                <a:close/>
              </a:path>
              <a:path w="219709" h="144145">
                <a:moveTo>
                  <a:pt x="219608" y="62471"/>
                </a:moveTo>
                <a:lnTo>
                  <a:pt x="0" y="62471"/>
                </a:lnTo>
                <a:lnTo>
                  <a:pt x="0" y="81381"/>
                </a:lnTo>
                <a:lnTo>
                  <a:pt x="219608" y="81381"/>
                </a:lnTo>
                <a:lnTo>
                  <a:pt x="219608" y="62471"/>
                </a:lnTo>
                <a:close/>
              </a:path>
              <a:path w="219709" h="144145">
                <a:moveTo>
                  <a:pt x="219608" y="0"/>
                </a:moveTo>
                <a:lnTo>
                  <a:pt x="0" y="0"/>
                </a:lnTo>
                <a:lnTo>
                  <a:pt x="0" y="18897"/>
                </a:lnTo>
                <a:lnTo>
                  <a:pt x="219608" y="18897"/>
                </a:lnTo>
                <a:lnTo>
                  <a:pt x="219608" y="0"/>
                </a:lnTo>
                <a:close/>
              </a:path>
            </a:pathLst>
          </a:custGeom>
          <a:solidFill>
            <a:srgbClr val="55688B">
              <a:alpha val="35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381001"/>
            <a:ext cx="808990" cy="808990"/>
          </a:xfrm>
          <a:custGeom>
            <a:avLst/>
            <a:gdLst/>
            <a:ahLst/>
            <a:cxnLst/>
            <a:rect l="l" t="t" r="r" b="b"/>
            <a:pathLst>
              <a:path w="808990" h="808990">
                <a:moveTo>
                  <a:pt x="808799" y="808799"/>
                </a:moveTo>
                <a:lnTo>
                  <a:pt x="404399" y="808799"/>
                </a:lnTo>
                <a:lnTo>
                  <a:pt x="0" y="404399"/>
                </a:lnTo>
                <a:lnTo>
                  <a:pt x="0" y="0"/>
                </a:lnTo>
                <a:lnTo>
                  <a:pt x="808799" y="808799"/>
                </a:lnTo>
                <a:close/>
              </a:path>
            </a:pathLst>
          </a:custGeom>
          <a:solidFill>
            <a:srgbClr val="0145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9049" y="588488"/>
            <a:ext cx="808990" cy="808990"/>
          </a:xfrm>
          <a:custGeom>
            <a:avLst/>
            <a:gdLst/>
            <a:ahLst/>
            <a:cxnLst/>
            <a:rect l="l" t="t" r="r" b="b"/>
            <a:pathLst>
              <a:path w="808990" h="808990">
                <a:moveTo>
                  <a:pt x="808799" y="808799"/>
                </a:moveTo>
                <a:lnTo>
                  <a:pt x="0" y="0"/>
                </a:lnTo>
                <a:lnTo>
                  <a:pt x="404399" y="0"/>
                </a:lnTo>
                <a:lnTo>
                  <a:pt x="808799" y="404399"/>
                </a:lnTo>
                <a:lnTo>
                  <a:pt x="808799" y="808799"/>
                </a:lnTo>
                <a:close/>
              </a:path>
            </a:pathLst>
          </a:custGeom>
          <a:solidFill>
            <a:srgbClr val="82C7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0525" y="454583"/>
            <a:ext cx="458279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54725" y="1132440"/>
            <a:ext cx="4145915" cy="2740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D9D9D9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B2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57899" cy="5143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6826" y="0"/>
            <a:ext cx="2167173" cy="20126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96" y="-485"/>
            <a:ext cx="2951480" cy="2868930"/>
            <a:chOff x="1496" y="-485"/>
            <a:chExt cx="2951480" cy="2868930"/>
          </a:xfrm>
        </p:grpSpPr>
        <p:sp>
          <p:nvSpPr>
            <p:cNvPr id="6" name="object 6"/>
            <p:cNvSpPr/>
            <p:nvPr/>
          </p:nvSpPr>
          <p:spPr>
            <a:xfrm>
              <a:off x="1496" y="-485"/>
              <a:ext cx="2300605" cy="2291715"/>
            </a:xfrm>
            <a:custGeom>
              <a:avLst/>
              <a:gdLst/>
              <a:ahLst/>
              <a:cxnLst/>
              <a:rect l="l" t="t" r="r" b="b"/>
              <a:pathLst>
                <a:path w="2300605" h="2291715">
                  <a:moveTo>
                    <a:pt x="2300099" y="2291399"/>
                  </a:moveTo>
                  <a:lnTo>
                    <a:pt x="1150049" y="2291399"/>
                  </a:lnTo>
                  <a:lnTo>
                    <a:pt x="0" y="1145700"/>
                  </a:lnTo>
                  <a:lnTo>
                    <a:pt x="0" y="0"/>
                  </a:lnTo>
                  <a:lnTo>
                    <a:pt x="2300099" y="2291399"/>
                  </a:lnTo>
                  <a:close/>
                </a:path>
              </a:pathLst>
            </a:custGeom>
            <a:solidFill>
              <a:srgbClr val="014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2821" y="576767"/>
              <a:ext cx="2300605" cy="2291715"/>
            </a:xfrm>
            <a:custGeom>
              <a:avLst/>
              <a:gdLst/>
              <a:ahLst/>
              <a:cxnLst/>
              <a:rect l="l" t="t" r="r" b="b"/>
              <a:pathLst>
                <a:path w="2300605" h="2291715">
                  <a:moveTo>
                    <a:pt x="2300099" y="2291399"/>
                  </a:moveTo>
                  <a:lnTo>
                    <a:pt x="0" y="0"/>
                  </a:lnTo>
                  <a:lnTo>
                    <a:pt x="1150049" y="0"/>
                  </a:lnTo>
                  <a:lnTo>
                    <a:pt x="2300099" y="1145699"/>
                  </a:lnTo>
                  <a:lnTo>
                    <a:pt x="2300099" y="2291399"/>
                  </a:lnTo>
                  <a:close/>
                </a:path>
              </a:pathLst>
            </a:custGeom>
            <a:solidFill>
              <a:srgbClr val="82C7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94550" y="444067"/>
            <a:ext cx="4714240" cy="9055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229"/>
              </a:spcBef>
            </a:pPr>
            <a:r>
              <a:rPr sz="2900" dirty="0"/>
              <a:t>CDSAML-</a:t>
            </a:r>
            <a:r>
              <a:rPr sz="2900" spc="-135" dirty="0"/>
              <a:t> </a:t>
            </a:r>
            <a:r>
              <a:rPr sz="2900" spc="90" dirty="0"/>
              <a:t>CCBD</a:t>
            </a:r>
            <a:r>
              <a:rPr sz="2900" spc="-135" dirty="0"/>
              <a:t> </a:t>
            </a:r>
            <a:r>
              <a:rPr sz="2900" spc="-10" dirty="0"/>
              <a:t>Summer </a:t>
            </a:r>
            <a:r>
              <a:rPr sz="2900" spc="-20" dirty="0"/>
              <a:t>2024</a:t>
            </a:r>
            <a:endParaRPr sz="2900"/>
          </a:p>
        </p:txBody>
      </p:sp>
      <p:sp>
        <p:nvSpPr>
          <p:cNvPr id="9" name="object 9"/>
          <p:cNvSpPr txBox="1"/>
          <p:nvPr/>
        </p:nvSpPr>
        <p:spPr>
          <a:xfrm>
            <a:off x="3094550" y="1761058"/>
            <a:ext cx="295783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Internship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sz="24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Verdana"/>
                <a:cs typeface="Verdana"/>
              </a:rPr>
              <a:t>-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Second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Review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45050" y="2961441"/>
            <a:ext cx="3138170" cy="199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300" spc="10" dirty="0">
                <a:solidFill>
                  <a:srgbClr val="FFFFFF"/>
                </a:solidFill>
                <a:latin typeface="Tahoma"/>
                <a:cs typeface="Tahoma"/>
              </a:rPr>
              <a:t>Authorship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Tahoma"/>
                <a:cs typeface="Tahoma"/>
              </a:rPr>
              <a:t>Attribution: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Identifying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Writers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sz="1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1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Prof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Chandravva</a:t>
            </a:r>
            <a:r>
              <a:rPr sz="13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Hebbi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Suraj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Nagisetty(PES1UG22AM901)</a:t>
            </a:r>
            <a:endParaRPr sz="1300">
              <a:latin typeface="Tahoma"/>
              <a:cs typeface="Tahoma"/>
            </a:endParaRPr>
          </a:p>
          <a:p>
            <a:pPr marL="12700" marR="267970">
              <a:lnSpc>
                <a:spcPct val="216299"/>
              </a:lnSpc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Bharatheesha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LVN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(PES1UG22AM088) </a:t>
            </a:r>
            <a:r>
              <a:rPr sz="1300" spc="85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Datta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Praneeth(PES1UG22AM060)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Literature</a:t>
            </a:r>
            <a:r>
              <a:rPr spc="-150" dirty="0"/>
              <a:t> </a:t>
            </a:r>
            <a:r>
              <a:rPr spc="-35" dirty="0"/>
              <a:t>survey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0525" y="1064195"/>
            <a:ext cx="6877684" cy="328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paper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-3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300" spc="-20" dirty="0">
                <a:solidFill>
                  <a:srgbClr val="FFFFFF"/>
                </a:solidFill>
                <a:latin typeface="Tahoma"/>
                <a:cs typeface="Tahoma"/>
              </a:rPr>
              <a:t> : 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method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writer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identification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historical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documents</a:t>
            </a:r>
            <a:endParaRPr sz="1300" dirty="0">
              <a:latin typeface="Tahoma"/>
              <a:cs typeface="Tahoma"/>
            </a:endParaRPr>
          </a:p>
          <a:p>
            <a:pPr marL="12700" marR="251460">
              <a:lnSpc>
                <a:spcPct val="216299"/>
              </a:lnSpc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Authors: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Abdeljalil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Gattal,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Chawki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Djeddi,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Faycel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Abbas,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ahoma"/>
                <a:cs typeface="Tahoma"/>
              </a:rPr>
              <a:t>Imran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Siddiqi,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Brahim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Bouderah Year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Publication: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2023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Tahoma"/>
              <a:cs typeface="Tahoma"/>
            </a:endParaRPr>
          </a:p>
          <a:p>
            <a:pPr marL="12700" marR="597535">
              <a:lnSpc>
                <a:spcPct val="115399"/>
              </a:lnSpc>
            </a:pP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Dataset: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study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uses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ICDAR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2017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Historical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Tahoma"/>
                <a:cs typeface="Tahoma"/>
              </a:rPr>
              <a:t>Writer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Identification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dataset,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which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contains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3,600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historical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manuscripts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720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unique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writers,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pages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writer.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3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Summary: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Tahoma"/>
              <a:cs typeface="Tahoma"/>
            </a:endParaRPr>
          </a:p>
          <a:p>
            <a:pPr marL="12700" marR="5080">
              <a:lnSpc>
                <a:spcPct val="115399"/>
              </a:lnSpc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paper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proposes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method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writer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identification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historical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documents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textural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novel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moment-based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matching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technique.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authors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extract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oriented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Basic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ahoma"/>
                <a:cs typeface="Tahoma"/>
              </a:rPr>
              <a:t>(oBIFs)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hinge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handwriting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ahoma"/>
                <a:cs typeface="Tahoma"/>
              </a:rPr>
              <a:t>samples,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introduce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new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moment-based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distance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measure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compare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vectors.</a:t>
            </a:r>
            <a:endParaRPr sz="13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8F288-E142-8564-9FC6-77F0966C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525" y="454583"/>
            <a:ext cx="4582795" cy="369332"/>
          </a:xfrm>
        </p:spPr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AE22F-23F6-E4DE-00C4-78EC57E9A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4109005" y="1002031"/>
            <a:ext cx="81994" cy="4571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F019C-A0F2-76A1-DD58-60CD3F70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13416"/>
            <a:ext cx="3200400" cy="33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5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About</a:t>
            </a:r>
            <a:r>
              <a:rPr spc="-195" dirty="0"/>
              <a:t> </a:t>
            </a:r>
            <a:r>
              <a:rPr dirty="0"/>
              <a:t>our</a:t>
            </a:r>
            <a:r>
              <a:rPr spc="-195" dirty="0"/>
              <a:t> </a:t>
            </a:r>
            <a:r>
              <a:rPr spc="6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0525" y="1477971"/>
            <a:ext cx="6874509" cy="2223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4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Interface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Handling: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accepts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inputs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via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web-based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interface,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including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ability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upload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images.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ahoma"/>
              <a:cs typeface="Tahoma"/>
            </a:endParaRPr>
          </a:p>
          <a:p>
            <a:pPr marL="12700" marR="25400">
              <a:lnSpc>
                <a:spcPct val="115399"/>
              </a:lnSpc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implements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Convolutional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Neural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(CNN)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authorship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handwritten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images.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defines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custom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generator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load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preprocess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images,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extracts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author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IDs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filenames,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creates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Tahoma"/>
                <a:cs typeface="Tahoma"/>
              </a:rPr>
              <a:t>CNN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convolutional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layers,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batch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normalization,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dense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layers.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trained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split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training,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validation, and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sets,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sparse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categorical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cross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entropy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loss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Adam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optimizer.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After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training,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evaluated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set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saved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future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use."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8F1B-A48D-2157-5C8A-4D1ED87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525" y="133351"/>
            <a:ext cx="4582795" cy="369332"/>
          </a:xfrm>
        </p:spPr>
        <p:txBody>
          <a:bodyPr/>
          <a:lstStyle/>
          <a:p>
            <a:r>
              <a:rPr lang="en-US" dirty="0"/>
              <a:t> Model workflow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595AB-992A-0186-8022-27B32066A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82951-D5CC-86BF-85C6-33D1925E6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40" y="666750"/>
            <a:ext cx="7467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7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B2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363210" cy="5143500"/>
            <a:chOff x="0" y="0"/>
            <a:chExt cx="536321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9" y="5300"/>
              <a:ext cx="5360023" cy="51381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633095" cy="588645"/>
            </a:xfrm>
            <a:custGeom>
              <a:avLst/>
              <a:gdLst/>
              <a:ahLst/>
              <a:cxnLst/>
              <a:rect l="l" t="t" r="r" b="b"/>
              <a:pathLst>
                <a:path w="633095" h="588645">
                  <a:moveTo>
                    <a:pt x="632699" y="588599"/>
                  </a:moveTo>
                  <a:lnTo>
                    <a:pt x="0" y="588599"/>
                  </a:lnTo>
                  <a:lnTo>
                    <a:pt x="0" y="0"/>
                  </a:lnTo>
                  <a:lnTo>
                    <a:pt x="632699" y="0"/>
                  </a:lnTo>
                  <a:lnTo>
                    <a:pt x="632699" y="588599"/>
                  </a:lnTo>
                  <a:close/>
                </a:path>
              </a:pathLst>
            </a:custGeom>
            <a:solidFill>
              <a:srgbClr val="1B21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55"/>
                  </a:moveTo>
                  <a:lnTo>
                    <a:pt x="0" y="124955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55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5688B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9" y="808799"/>
                  </a:moveTo>
                  <a:lnTo>
                    <a:pt x="404399" y="808799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9" y="808799"/>
                  </a:lnTo>
                  <a:close/>
                </a:path>
              </a:pathLst>
            </a:custGeom>
            <a:solidFill>
              <a:srgbClr val="014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049" y="588488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9" y="808799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9" y="404399"/>
                  </a:lnTo>
                  <a:lnTo>
                    <a:pt x="808799" y="808799"/>
                  </a:lnTo>
                  <a:close/>
                </a:path>
              </a:pathLst>
            </a:custGeom>
            <a:solidFill>
              <a:srgbClr val="82C7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Applications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154725" y="1132440"/>
            <a:ext cx="4092575" cy="245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Forensic</a:t>
            </a:r>
            <a:r>
              <a:rPr sz="1300" spc="-13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Analysis:</a:t>
            </a:r>
            <a:r>
              <a:rPr sz="1300" spc="44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Identifying</a:t>
            </a:r>
            <a:r>
              <a:rPr sz="1300" spc="-13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the</a:t>
            </a:r>
            <a:r>
              <a:rPr sz="1300" spc="-13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author</a:t>
            </a:r>
            <a:r>
              <a:rPr sz="1300" spc="-12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of</a:t>
            </a:r>
            <a:r>
              <a:rPr sz="1300" spc="-13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D9D9D9"/>
                </a:solidFill>
                <a:latin typeface="Tahoma"/>
                <a:cs typeface="Tahoma"/>
              </a:rPr>
              <a:t>handwritten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notes</a:t>
            </a:r>
            <a:r>
              <a:rPr sz="1300" spc="-114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in</a:t>
            </a:r>
            <a:r>
              <a:rPr sz="1300" spc="-114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forensic</a:t>
            </a:r>
            <a:r>
              <a:rPr sz="1300" spc="-11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D9D9D9"/>
                </a:solidFill>
                <a:latin typeface="Tahoma"/>
                <a:cs typeface="Tahoma"/>
              </a:rPr>
              <a:t>investigations.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ahoma"/>
              <a:cs typeface="Tahoma"/>
            </a:endParaRPr>
          </a:p>
          <a:p>
            <a:pPr marL="12700" marR="12700">
              <a:lnSpc>
                <a:spcPct val="115399"/>
              </a:lnSpc>
            </a:pP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Educational</a:t>
            </a:r>
            <a:r>
              <a:rPr sz="1300" spc="-15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Tools:</a:t>
            </a:r>
            <a:r>
              <a:rPr sz="1300" spc="39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Assisting</a:t>
            </a:r>
            <a:r>
              <a:rPr sz="1300" spc="-14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in</a:t>
            </a:r>
            <a:r>
              <a:rPr sz="1300" spc="-15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handwriting</a:t>
            </a:r>
            <a:r>
              <a:rPr sz="1300" spc="-14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D9D9D9"/>
                </a:solidFill>
                <a:latin typeface="Tahoma"/>
                <a:cs typeface="Tahoma"/>
              </a:rPr>
              <a:t>assessments and</a:t>
            </a:r>
            <a:r>
              <a:rPr sz="1300" spc="-12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personalized</a:t>
            </a:r>
            <a:r>
              <a:rPr sz="1300" spc="-114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feedback</a:t>
            </a:r>
            <a:r>
              <a:rPr sz="1300" spc="-114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for</a:t>
            </a:r>
            <a:r>
              <a:rPr sz="1300" spc="-12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D9D9D9"/>
                </a:solidFill>
                <a:latin typeface="Tahoma"/>
                <a:cs typeface="Tahoma"/>
              </a:rPr>
              <a:t>students.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ahoma"/>
              <a:cs typeface="Tahoma"/>
            </a:endParaRPr>
          </a:p>
          <a:p>
            <a:pPr marL="12700" marR="318770">
              <a:lnSpc>
                <a:spcPct val="115399"/>
              </a:lnSpc>
            </a:pP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Digital</a:t>
            </a:r>
            <a:r>
              <a:rPr sz="1300" spc="-9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Archiving:</a:t>
            </a:r>
            <a:r>
              <a:rPr sz="1300" spc="65" dirty="0">
                <a:solidFill>
                  <a:srgbClr val="D9D9D9"/>
                </a:solidFill>
                <a:latin typeface="Tahoma"/>
                <a:cs typeface="Tahoma"/>
              </a:rPr>
              <a:t> 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Cataloging</a:t>
            </a:r>
            <a:r>
              <a:rPr sz="1300" spc="-8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handwritten</a:t>
            </a:r>
            <a:r>
              <a:rPr sz="1300" spc="-9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D9D9D9"/>
                </a:solidFill>
                <a:latin typeface="Tahoma"/>
                <a:cs typeface="Tahoma"/>
              </a:rPr>
              <a:t>historical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documents</a:t>
            </a:r>
            <a:r>
              <a:rPr sz="1300" spc="-13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by</a:t>
            </a:r>
            <a:r>
              <a:rPr sz="1300" spc="-12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both</a:t>
            </a:r>
            <a:r>
              <a:rPr sz="1300" spc="-12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content</a:t>
            </a:r>
            <a:r>
              <a:rPr sz="1300" spc="-12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D9D9D9"/>
                </a:solidFill>
                <a:latin typeface="Tahoma"/>
                <a:cs typeface="Tahoma"/>
              </a:rPr>
              <a:t>and</a:t>
            </a:r>
            <a:r>
              <a:rPr sz="1300" spc="-12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D9D9D9"/>
                </a:solidFill>
                <a:latin typeface="Tahoma"/>
                <a:cs typeface="Tahoma"/>
              </a:rPr>
              <a:t>author.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ahoma"/>
              <a:cs typeface="Tahoma"/>
            </a:endParaRPr>
          </a:p>
          <a:p>
            <a:pPr marL="12700" marR="360045">
              <a:lnSpc>
                <a:spcPct val="115399"/>
              </a:lnSpc>
            </a:pP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Personalized</a:t>
            </a:r>
            <a:r>
              <a:rPr sz="1300" spc="-10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Authentication:</a:t>
            </a:r>
            <a:r>
              <a:rPr sz="1300" spc="60" dirty="0">
                <a:solidFill>
                  <a:srgbClr val="D9D9D9"/>
                </a:solidFill>
                <a:latin typeface="Tahoma"/>
                <a:cs typeface="Tahoma"/>
              </a:rPr>
              <a:t>  </a:t>
            </a:r>
            <a:r>
              <a:rPr sz="1300" spc="-10" dirty="0">
                <a:solidFill>
                  <a:srgbClr val="D9D9D9"/>
                </a:solidFill>
                <a:latin typeface="Tahoma"/>
                <a:cs typeface="Tahoma"/>
              </a:rPr>
              <a:t>Enhancing</a:t>
            </a:r>
            <a:r>
              <a:rPr sz="1300" spc="-10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D9D9D9"/>
                </a:solidFill>
                <a:latin typeface="Tahoma"/>
                <a:cs typeface="Tahoma"/>
              </a:rPr>
              <a:t>security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systems</a:t>
            </a:r>
            <a:r>
              <a:rPr sz="1300" spc="-14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through</a:t>
            </a:r>
            <a:r>
              <a:rPr sz="1300" spc="-150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D9D9D9"/>
                </a:solidFill>
                <a:latin typeface="Tahoma"/>
                <a:cs typeface="Tahoma"/>
              </a:rPr>
              <a:t>handwriting-based</a:t>
            </a:r>
            <a:r>
              <a:rPr sz="1300" spc="-145" dirty="0">
                <a:solidFill>
                  <a:srgbClr val="D9D9D9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D9D9D9"/>
                </a:solidFill>
                <a:latin typeface="Tahoma"/>
                <a:cs typeface="Tahoma"/>
              </a:rPr>
              <a:t>authentication.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B2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363210" cy="5143500"/>
            <a:chOff x="0" y="0"/>
            <a:chExt cx="5363210" cy="5143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9" y="5300"/>
              <a:ext cx="5360023" cy="51381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633095" cy="588645"/>
            </a:xfrm>
            <a:custGeom>
              <a:avLst/>
              <a:gdLst/>
              <a:ahLst/>
              <a:cxnLst/>
              <a:rect l="l" t="t" r="r" b="b"/>
              <a:pathLst>
                <a:path w="633095" h="588645">
                  <a:moveTo>
                    <a:pt x="632699" y="588599"/>
                  </a:moveTo>
                  <a:lnTo>
                    <a:pt x="0" y="588599"/>
                  </a:lnTo>
                  <a:lnTo>
                    <a:pt x="0" y="0"/>
                  </a:lnTo>
                  <a:lnTo>
                    <a:pt x="632699" y="0"/>
                  </a:lnTo>
                  <a:lnTo>
                    <a:pt x="632699" y="588599"/>
                  </a:lnTo>
                  <a:close/>
                </a:path>
              </a:pathLst>
            </a:custGeom>
            <a:solidFill>
              <a:srgbClr val="1B21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2039" y="221754"/>
              <a:ext cx="219710" cy="144145"/>
            </a:xfrm>
            <a:custGeom>
              <a:avLst/>
              <a:gdLst/>
              <a:ahLst/>
              <a:cxnLst/>
              <a:rect l="l" t="t" r="r" b="b"/>
              <a:pathLst>
                <a:path w="219709" h="144145">
                  <a:moveTo>
                    <a:pt x="219608" y="124955"/>
                  </a:moveTo>
                  <a:lnTo>
                    <a:pt x="0" y="124955"/>
                  </a:lnTo>
                  <a:lnTo>
                    <a:pt x="0" y="143852"/>
                  </a:lnTo>
                  <a:lnTo>
                    <a:pt x="219608" y="143852"/>
                  </a:lnTo>
                  <a:lnTo>
                    <a:pt x="219608" y="124955"/>
                  </a:lnTo>
                  <a:close/>
                </a:path>
                <a:path w="219709" h="144145">
                  <a:moveTo>
                    <a:pt x="219608" y="62471"/>
                  </a:moveTo>
                  <a:lnTo>
                    <a:pt x="0" y="62471"/>
                  </a:lnTo>
                  <a:lnTo>
                    <a:pt x="0" y="81381"/>
                  </a:lnTo>
                  <a:lnTo>
                    <a:pt x="219608" y="81381"/>
                  </a:lnTo>
                  <a:lnTo>
                    <a:pt x="219608" y="62471"/>
                  </a:lnTo>
                  <a:close/>
                </a:path>
                <a:path w="219709" h="144145">
                  <a:moveTo>
                    <a:pt x="219608" y="0"/>
                  </a:moveTo>
                  <a:lnTo>
                    <a:pt x="0" y="0"/>
                  </a:lnTo>
                  <a:lnTo>
                    <a:pt x="0" y="18897"/>
                  </a:lnTo>
                  <a:lnTo>
                    <a:pt x="219608" y="18897"/>
                  </a:lnTo>
                  <a:lnTo>
                    <a:pt x="219608" y="0"/>
                  </a:lnTo>
                  <a:close/>
                </a:path>
              </a:pathLst>
            </a:custGeom>
            <a:solidFill>
              <a:srgbClr val="55688B">
                <a:alpha val="359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81001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9" y="808799"/>
                  </a:moveTo>
                  <a:lnTo>
                    <a:pt x="404399" y="808799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9" y="808799"/>
                  </a:lnTo>
                  <a:close/>
                </a:path>
              </a:pathLst>
            </a:custGeom>
            <a:solidFill>
              <a:srgbClr val="014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9049" y="588488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90">
                  <a:moveTo>
                    <a:pt x="808799" y="808799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9" y="404399"/>
                  </a:lnTo>
                  <a:lnTo>
                    <a:pt x="808799" y="808799"/>
                  </a:lnTo>
                  <a:close/>
                </a:path>
              </a:pathLst>
            </a:custGeom>
            <a:solidFill>
              <a:srgbClr val="82C7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Results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4184">
              <a:lnSpc>
                <a:spcPct val="115399"/>
              </a:lnSpc>
              <a:spcBef>
                <a:spcPts val="100"/>
              </a:spcBef>
            </a:pPr>
            <a:r>
              <a:rPr spc="55" dirty="0"/>
              <a:t>Our</a:t>
            </a:r>
            <a:r>
              <a:rPr spc="-125" dirty="0"/>
              <a:t> </a:t>
            </a:r>
            <a:r>
              <a:rPr dirty="0"/>
              <a:t>model</a:t>
            </a:r>
            <a:r>
              <a:rPr spc="-125" dirty="0"/>
              <a:t> </a:t>
            </a:r>
            <a:r>
              <a:rPr spc="-10" dirty="0"/>
              <a:t>achieved</a:t>
            </a:r>
            <a:r>
              <a:rPr spc="-120" dirty="0"/>
              <a:t> </a:t>
            </a:r>
            <a:r>
              <a:rPr spc="-40" dirty="0"/>
              <a:t>a</a:t>
            </a:r>
            <a:r>
              <a:rPr spc="-125" dirty="0"/>
              <a:t> </a:t>
            </a:r>
            <a:r>
              <a:rPr dirty="0"/>
              <a:t>promising</a:t>
            </a:r>
            <a:r>
              <a:rPr spc="-125" dirty="0"/>
              <a:t> </a:t>
            </a:r>
            <a:r>
              <a:rPr spc="-10" dirty="0"/>
              <a:t>accuracy</a:t>
            </a:r>
            <a:r>
              <a:rPr spc="-120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85" dirty="0"/>
              <a:t>64%,</a:t>
            </a:r>
            <a:r>
              <a:rPr spc="-120" dirty="0"/>
              <a:t> </a:t>
            </a:r>
            <a:r>
              <a:rPr spc="-50" dirty="0"/>
              <a:t>a </a:t>
            </a:r>
            <a:r>
              <a:rPr dirty="0"/>
              <a:t>notable</a:t>
            </a:r>
            <a:r>
              <a:rPr spc="-105" dirty="0"/>
              <a:t> </a:t>
            </a:r>
            <a:r>
              <a:rPr dirty="0"/>
              <a:t>result</a:t>
            </a:r>
            <a:r>
              <a:rPr spc="-100" dirty="0"/>
              <a:t> </a:t>
            </a:r>
            <a:r>
              <a:rPr spc="-10" dirty="0"/>
              <a:t>given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dirty="0"/>
              <a:t>constraints</a:t>
            </a:r>
            <a:r>
              <a:rPr spc="-100" dirty="0"/>
              <a:t> </a:t>
            </a:r>
            <a:r>
              <a:rPr dirty="0"/>
              <a:t>of</a:t>
            </a:r>
            <a:r>
              <a:rPr spc="-100" dirty="0"/>
              <a:t> </a:t>
            </a:r>
            <a:r>
              <a:rPr dirty="0"/>
              <a:t>our</a:t>
            </a:r>
            <a:r>
              <a:rPr spc="-100" dirty="0"/>
              <a:t> </a:t>
            </a:r>
            <a:r>
              <a:rPr spc="-10" dirty="0"/>
              <a:t>dataset.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pc="-10" dirty="0"/>
          </a:p>
          <a:p>
            <a:pPr marL="12700" marR="5080">
              <a:lnSpc>
                <a:spcPct val="115399"/>
              </a:lnSpc>
            </a:pPr>
            <a:r>
              <a:rPr dirty="0"/>
              <a:t>This</a:t>
            </a:r>
            <a:r>
              <a:rPr spc="-95" dirty="0"/>
              <a:t> </a:t>
            </a:r>
            <a:r>
              <a:rPr dirty="0"/>
              <a:t>performance</a:t>
            </a:r>
            <a:r>
              <a:rPr spc="-95" dirty="0"/>
              <a:t> </a:t>
            </a:r>
            <a:r>
              <a:rPr dirty="0"/>
              <a:t>is</a:t>
            </a:r>
            <a:r>
              <a:rPr spc="-95" dirty="0"/>
              <a:t> </a:t>
            </a:r>
            <a:r>
              <a:rPr dirty="0"/>
              <a:t>particularly</a:t>
            </a:r>
            <a:r>
              <a:rPr spc="-95" dirty="0"/>
              <a:t> </a:t>
            </a:r>
            <a:r>
              <a:rPr dirty="0"/>
              <a:t>impressive</a:t>
            </a:r>
            <a:r>
              <a:rPr spc="-95" dirty="0"/>
              <a:t> </a:t>
            </a:r>
            <a:r>
              <a:rPr spc="-10" dirty="0"/>
              <a:t>considering </a:t>
            </a:r>
            <a:r>
              <a:rPr spc="-20" dirty="0"/>
              <a:t>each</a:t>
            </a:r>
            <a:r>
              <a:rPr spc="-114" dirty="0"/>
              <a:t> </a:t>
            </a:r>
            <a:r>
              <a:rPr dirty="0"/>
              <a:t>individual</a:t>
            </a:r>
            <a:r>
              <a:rPr spc="-110" dirty="0"/>
              <a:t> </a:t>
            </a:r>
            <a:r>
              <a:rPr dirty="0"/>
              <a:t>is</a:t>
            </a:r>
            <a:r>
              <a:rPr spc="-110" dirty="0"/>
              <a:t> </a:t>
            </a:r>
            <a:r>
              <a:rPr dirty="0"/>
              <a:t>represented</a:t>
            </a:r>
            <a:r>
              <a:rPr spc="-110" dirty="0"/>
              <a:t> </a:t>
            </a:r>
            <a:r>
              <a:rPr dirty="0"/>
              <a:t>by</a:t>
            </a:r>
            <a:r>
              <a:rPr spc="-114" dirty="0"/>
              <a:t> </a:t>
            </a:r>
            <a:r>
              <a:rPr dirty="0"/>
              <a:t>only</a:t>
            </a:r>
            <a:r>
              <a:rPr spc="-110" dirty="0"/>
              <a:t> </a:t>
            </a:r>
            <a:r>
              <a:rPr spc="-40" dirty="0"/>
              <a:t>a</a:t>
            </a:r>
            <a:r>
              <a:rPr spc="-110" dirty="0"/>
              <a:t> </a:t>
            </a:r>
            <a:r>
              <a:rPr spc="-10" dirty="0"/>
              <a:t>single</a:t>
            </a:r>
            <a:r>
              <a:rPr spc="500" dirty="0"/>
              <a:t> </a:t>
            </a:r>
            <a:r>
              <a:rPr dirty="0"/>
              <a:t>handwriting</a:t>
            </a:r>
            <a:r>
              <a:rPr spc="-70" dirty="0"/>
              <a:t> </a:t>
            </a:r>
            <a:r>
              <a:rPr spc="-35" dirty="0"/>
              <a:t>sample.</a:t>
            </a:r>
            <a:r>
              <a:rPr spc="-70" dirty="0"/>
              <a:t> </a:t>
            </a:r>
            <a:r>
              <a:rPr spc="-10" dirty="0"/>
              <a:t>The</a:t>
            </a:r>
            <a:r>
              <a:rPr spc="-70" dirty="0"/>
              <a:t> </a:t>
            </a:r>
            <a:r>
              <a:rPr dirty="0"/>
              <a:t>potential</a:t>
            </a:r>
            <a:r>
              <a:rPr spc="-70" dirty="0"/>
              <a:t> </a:t>
            </a:r>
            <a:r>
              <a:rPr dirty="0"/>
              <a:t>for</a:t>
            </a:r>
            <a:r>
              <a:rPr spc="-70" dirty="0"/>
              <a:t> </a:t>
            </a:r>
            <a:r>
              <a:rPr spc="-10" dirty="0"/>
              <a:t>significant </a:t>
            </a:r>
            <a:r>
              <a:rPr dirty="0"/>
              <a:t>improvement</a:t>
            </a:r>
            <a:r>
              <a:rPr spc="-114" dirty="0"/>
              <a:t> </a:t>
            </a:r>
            <a:r>
              <a:rPr dirty="0"/>
              <a:t>is</a:t>
            </a:r>
            <a:r>
              <a:rPr spc="-110" dirty="0"/>
              <a:t> </a:t>
            </a:r>
            <a:r>
              <a:rPr spc="-10" dirty="0"/>
              <a:t>evident;</a:t>
            </a:r>
            <a:r>
              <a:rPr spc="-110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40" dirty="0"/>
              <a:t>a</a:t>
            </a:r>
            <a:r>
              <a:rPr spc="-114" dirty="0"/>
              <a:t> </a:t>
            </a:r>
            <a:r>
              <a:rPr dirty="0"/>
              <a:t>more</a:t>
            </a:r>
            <a:r>
              <a:rPr spc="-110" dirty="0"/>
              <a:t> </a:t>
            </a:r>
            <a:r>
              <a:rPr dirty="0"/>
              <a:t>robust</a:t>
            </a:r>
            <a:r>
              <a:rPr spc="-110" dirty="0"/>
              <a:t> </a:t>
            </a:r>
            <a:r>
              <a:rPr spc="-10" dirty="0"/>
              <a:t>dataset </a:t>
            </a:r>
            <a:r>
              <a:rPr dirty="0"/>
              <a:t>featuring</a:t>
            </a:r>
            <a:r>
              <a:rPr spc="-120" dirty="0"/>
              <a:t> </a:t>
            </a:r>
            <a:r>
              <a:rPr dirty="0"/>
              <a:t>multiple</a:t>
            </a:r>
            <a:r>
              <a:rPr spc="-120" dirty="0"/>
              <a:t> </a:t>
            </a:r>
            <a:r>
              <a:rPr spc="-10" dirty="0"/>
              <a:t>samples</a:t>
            </a:r>
            <a:r>
              <a:rPr spc="-120" dirty="0"/>
              <a:t> </a:t>
            </a:r>
            <a:r>
              <a:rPr dirty="0"/>
              <a:t>per</a:t>
            </a:r>
            <a:r>
              <a:rPr spc="-120" dirty="0"/>
              <a:t> </a:t>
            </a:r>
            <a:r>
              <a:rPr dirty="0"/>
              <a:t>writer,</a:t>
            </a:r>
            <a:r>
              <a:rPr spc="-120" dirty="0"/>
              <a:t> </a:t>
            </a:r>
            <a:r>
              <a:rPr dirty="0"/>
              <a:t>we</a:t>
            </a:r>
            <a:r>
              <a:rPr spc="-120" dirty="0"/>
              <a:t> </a:t>
            </a:r>
            <a:r>
              <a:rPr spc="-10" dirty="0"/>
              <a:t>anticipate </a:t>
            </a:r>
            <a:r>
              <a:rPr dirty="0"/>
              <a:t>substantially</a:t>
            </a:r>
            <a:r>
              <a:rPr spc="-110" dirty="0"/>
              <a:t> </a:t>
            </a:r>
            <a:r>
              <a:rPr dirty="0"/>
              <a:t>higher</a:t>
            </a:r>
            <a:r>
              <a:rPr spc="-105" dirty="0"/>
              <a:t> </a:t>
            </a:r>
            <a:r>
              <a:rPr spc="-10" dirty="0"/>
              <a:t>accuracy</a:t>
            </a:r>
            <a:r>
              <a:rPr spc="-105" dirty="0"/>
              <a:t> </a:t>
            </a:r>
            <a:r>
              <a:rPr spc="-20" dirty="0"/>
              <a:t>rates.</a:t>
            </a:r>
            <a:r>
              <a:rPr spc="-105" dirty="0"/>
              <a:t> </a:t>
            </a:r>
            <a:r>
              <a:rPr dirty="0"/>
              <a:t>This</a:t>
            </a:r>
            <a:r>
              <a:rPr spc="-105" dirty="0"/>
              <a:t> </a:t>
            </a:r>
            <a:r>
              <a:rPr dirty="0"/>
              <a:t>initial</a:t>
            </a:r>
            <a:r>
              <a:rPr spc="-105" dirty="0"/>
              <a:t> </a:t>
            </a:r>
            <a:r>
              <a:rPr spc="-10" dirty="0"/>
              <a:t>success, achieved</a:t>
            </a:r>
            <a:r>
              <a:rPr spc="-110" dirty="0"/>
              <a:t> </a:t>
            </a:r>
            <a:r>
              <a:rPr dirty="0"/>
              <a:t>under</a:t>
            </a:r>
            <a:r>
              <a:rPr spc="-105" dirty="0"/>
              <a:t> </a:t>
            </a:r>
            <a:r>
              <a:rPr dirty="0"/>
              <a:t>limited</a:t>
            </a:r>
            <a:r>
              <a:rPr spc="-105" dirty="0"/>
              <a:t> </a:t>
            </a:r>
            <a:r>
              <a:rPr dirty="0"/>
              <a:t>conditions,</a:t>
            </a:r>
            <a:r>
              <a:rPr spc="-105" dirty="0"/>
              <a:t> </a:t>
            </a:r>
            <a:r>
              <a:rPr dirty="0"/>
              <a:t>underscores</a:t>
            </a:r>
            <a:r>
              <a:rPr spc="-105" dirty="0"/>
              <a:t> </a:t>
            </a:r>
            <a:r>
              <a:rPr spc="-25" dirty="0"/>
              <a:t>the </a:t>
            </a:r>
            <a:r>
              <a:rPr dirty="0"/>
              <a:t>model's</a:t>
            </a:r>
            <a:r>
              <a:rPr spc="-105" dirty="0"/>
              <a:t> </a:t>
            </a:r>
            <a:r>
              <a:rPr dirty="0"/>
              <a:t>potential</a:t>
            </a:r>
            <a:r>
              <a:rPr spc="-100" dirty="0"/>
              <a:t> </a:t>
            </a:r>
            <a:r>
              <a:rPr spc="-10" dirty="0"/>
              <a:t>and</a:t>
            </a:r>
            <a:r>
              <a:rPr spc="-100" dirty="0"/>
              <a:t> </a:t>
            </a:r>
            <a:r>
              <a:rPr dirty="0"/>
              <a:t>opens</a:t>
            </a:r>
            <a:r>
              <a:rPr spc="-105" dirty="0"/>
              <a:t> </a:t>
            </a:r>
            <a:r>
              <a:rPr spc="-10" dirty="0"/>
              <a:t>exciting</a:t>
            </a:r>
            <a:r>
              <a:rPr spc="-100" dirty="0"/>
              <a:t> </a:t>
            </a:r>
            <a:r>
              <a:rPr spc="-20" dirty="0"/>
              <a:t>avenues</a:t>
            </a:r>
            <a:r>
              <a:rPr spc="-105" dirty="0"/>
              <a:t> </a:t>
            </a:r>
            <a:r>
              <a:rPr dirty="0"/>
              <a:t>for</a:t>
            </a:r>
            <a:r>
              <a:rPr spc="-100" dirty="0"/>
              <a:t> </a:t>
            </a:r>
            <a:r>
              <a:rPr spc="-10" dirty="0"/>
              <a:t>future enhancements</a:t>
            </a:r>
            <a:r>
              <a:rPr spc="-100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dirty="0"/>
              <a:t>handwriting-based</a:t>
            </a:r>
            <a:r>
              <a:rPr spc="-95" dirty="0"/>
              <a:t> </a:t>
            </a:r>
            <a:r>
              <a:rPr dirty="0"/>
              <a:t>writer</a:t>
            </a:r>
            <a:r>
              <a:rPr spc="-95" dirty="0"/>
              <a:t> </a:t>
            </a:r>
            <a:r>
              <a:rPr spc="-10" dirty="0"/>
              <a:t>identification.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B059C7-A83F-2E06-1710-98E1355AB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6" y="1381961"/>
            <a:ext cx="3826562" cy="20124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B212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406400" y="0"/>
            <a:ext cx="4737735" cy="5143500"/>
            <a:chOff x="4406400" y="0"/>
            <a:chExt cx="4737735" cy="5143500"/>
          </a:xfrm>
        </p:grpSpPr>
        <p:sp>
          <p:nvSpPr>
            <p:cNvPr id="4" name="object 4"/>
            <p:cNvSpPr/>
            <p:nvPr/>
          </p:nvSpPr>
          <p:spPr>
            <a:xfrm>
              <a:off x="4406392" y="0"/>
              <a:ext cx="4737735" cy="4734560"/>
            </a:xfrm>
            <a:custGeom>
              <a:avLst/>
              <a:gdLst/>
              <a:ahLst/>
              <a:cxnLst/>
              <a:rect l="l" t="t" r="r" b="b"/>
              <a:pathLst>
                <a:path w="4737734" h="4734560">
                  <a:moveTo>
                    <a:pt x="4737608" y="2341867"/>
                  </a:moveTo>
                  <a:lnTo>
                    <a:pt x="4727130" y="2331402"/>
                  </a:lnTo>
                  <a:lnTo>
                    <a:pt x="4727130" y="0"/>
                  </a:lnTo>
                  <a:lnTo>
                    <a:pt x="2393962" y="0"/>
                  </a:lnTo>
                  <a:lnTo>
                    <a:pt x="440423" y="0"/>
                  </a:lnTo>
                  <a:lnTo>
                    <a:pt x="0" y="0"/>
                  </a:lnTo>
                  <a:lnTo>
                    <a:pt x="4737608" y="4734001"/>
                  </a:lnTo>
                  <a:lnTo>
                    <a:pt x="4737608" y="2341867"/>
                  </a:lnTo>
                  <a:close/>
                </a:path>
              </a:pathLst>
            </a:custGeom>
            <a:solidFill>
              <a:srgbClr val="FFFFFF">
                <a:alpha val="34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18391" y="1236471"/>
              <a:ext cx="1866264" cy="2249805"/>
            </a:xfrm>
            <a:custGeom>
              <a:avLst/>
              <a:gdLst/>
              <a:ahLst/>
              <a:cxnLst/>
              <a:rect l="l" t="t" r="r" b="b"/>
              <a:pathLst>
                <a:path w="1866265" h="2249804">
                  <a:moveTo>
                    <a:pt x="808799" y="808799"/>
                  </a:moveTo>
                  <a:lnTo>
                    <a:pt x="0" y="0"/>
                  </a:lnTo>
                  <a:lnTo>
                    <a:pt x="0" y="404406"/>
                  </a:lnTo>
                  <a:lnTo>
                    <a:pt x="404406" y="808799"/>
                  </a:lnTo>
                  <a:lnTo>
                    <a:pt x="808799" y="808799"/>
                  </a:lnTo>
                  <a:close/>
                </a:path>
                <a:path w="1866265" h="2249804">
                  <a:moveTo>
                    <a:pt x="1040257" y="611886"/>
                  </a:moveTo>
                  <a:lnTo>
                    <a:pt x="635863" y="207492"/>
                  </a:lnTo>
                  <a:lnTo>
                    <a:pt x="231457" y="207492"/>
                  </a:lnTo>
                  <a:lnTo>
                    <a:pt x="1040257" y="1016292"/>
                  </a:lnTo>
                  <a:lnTo>
                    <a:pt x="1040257" y="611886"/>
                  </a:lnTo>
                  <a:close/>
                </a:path>
                <a:path w="1866265" h="2249804">
                  <a:moveTo>
                    <a:pt x="1177480" y="2041804"/>
                  </a:moveTo>
                  <a:lnTo>
                    <a:pt x="368681" y="1233004"/>
                  </a:lnTo>
                  <a:lnTo>
                    <a:pt x="368681" y="1637398"/>
                  </a:lnTo>
                  <a:lnTo>
                    <a:pt x="773087" y="2041804"/>
                  </a:lnTo>
                  <a:lnTo>
                    <a:pt x="1177480" y="2041804"/>
                  </a:lnTo>
                  <a:close/>
                </a:path>
                <a:path w="1866265" h="2249804">
                  <a:moveTo>
                    <a:pt x="1412519" y="1844890"/>
                  </a:moveTo>
                  <a:lnTo>
                    <a:pt x="1008113" y="1440484"/>
                  </a:lnTo>
                  <a:lnTo>
                    <a:pt x="603719" y="1440484"/>
                  </a:lnTo>
                  <a:lnTo>
                    <a:pt x="1412519" y="2249284"/>
                  </a:lnTo>
                  <a:lnTo>
                    <a:pt x="1412519" y="1844890"/>
                  </a:lnTo>
                  <a:close/>
                </a:path>
                <a:path w="1866265" h="2249804">
                  <a:moveTo>
                    <a:pt x="1865744" y="1434350"/>
                  </a:moveTo>
                  <a:lnTo>
                    <a:pt x="1056944" y="625551"/>
                  </a:lnTo>
                  <a:lnTo>
                    <a:pt x="1056944" y="1029957"/>
                  </a:lnTo>
                  <a:lnTo>
                    <a:pt x="1461338" y="1434350"/>
                  </a:lnTo>
                  <a:lnTo>
                    <a:pt x="1865744" y="1434350"/>
                  </a:lnTo>
                  <a:close/>
                </a:path>
              </a:pathLst>
            </a:custGeom>
            <a:solidFill>
              <a:srgbClr val="FFFFFF">
                <a:alpha val="73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08099" y="2069505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89">
                  <a:moveTo>
                    <a:pt x="808799" y="808799"/>
                  </a:moveTo>
                  <a:lnTo>
                    <a:pt x="0" y="0"/>
                  </a:lnTo>
                  <a:lnTo>
                    <a:pt x="404399" y="0"/>
                  </a:lnTo>
                  <a:lnTo>
                    <a:pt x="808799" y="404399"/>
                  </a:lnTo>
                  <a:lnTo>
                    <a:pt x="808799" y="808799"/>
                  </a:lnTo>
                  <a:close/>
                </a:path>
              </a:pathLst>
            </a:custGeom>
            <a:solidFill>
              <a:srgbClr val="82C7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61137" y="2477820"/>
              <a:ext cx="2092960" cy="1640205"/>
            </a:xfrm>
            <a:custGeom>
              <a:avLst/>
              <a:gdLst/>
              <a:ahLst/>
              <a:cxnLst/>
              <a:rect l="l" t="t" r="r" b="b"/>
              <a:pathLst>
                <a:path w="2092959" h="1640204">
                  <a:moveTo>
                    <a:pt x="808799" y="808799"/>
                  </a:moveTo>
                  <a:lnTo>
                    <a:pt x="0" y="0"/>
                  </a:lnTo>
                  <a:lnTo>
                    <a:pt x="0" y="404393"/>
                  </a:lnTo>
                  <a:lnTo>
                    <a:pt x="404393" y="808799"/>
                  </a:lnTo>
                  <a:lnTo>
                    <a:pt x="808799" y="808799"/>
                  </a:lnTo>
                  <a:close/>
                </a:path>
                <a:path w="2092959" h="1640204">
                  <a:moveTo>
                    <a:pt x="995260" y="1426006"/>
                  </a:moveTo>
                  <a:lnTo>
                    <a:pt x="186461" y="617194"/>
                  </a:lnTo>
                  <a:lnTo>
                    <a:pt x="186461" y="1021600"/>
                  </a:lnTo>
                  <a:lnTo>
                    <a:pt x="590854" y="1426006"/>
                  </a:lnTo>
                  <a:lnTo>
                    <a:pt x="995260" y="1426006"/>
                  </a:lnTo>
                  <a:close/>
                </a:path>
                <a:path w="2092959" h="1640204">
                  <a:moveTo>
                    <a:pt x="1224305" y="1229093"/>
                  </a:moveTo>
                  <a:lnTo>
                    <a:pt x="819912" y="824687"/>
                  </a:lnTo>
                  <a:lnTo>
                    <a:pt x="415505" y="824687"/>
                  </a:lnTo>
                  <a:lnTo>
                    <a:pt x="1224305" y="1633486"/>
                  </a:lnTo>
                  <a:lnTo>
                    <a:pt x="1224305" y="1229093"/>
                  </a:lnTo>
                  <a:close/>
                </a:path>
                <a:path w="2092959" h="1640204">
                  <a:moveTo>
                    <a:pt x="1912924" y="619544"/>
                  </a:moveTo>
                  <a:lnTo>
                    <a:pt x="1508518" y="215150"/>
                  </a:lnTo>
                  <a:lnTo>
                    <a:pt x="1104125" y="215150"/>
                  </a:lnTo>
                  <a:lnTo>
                    <a:pt x="1912924" y="1023950"/>
                  </a:lnTo>
                  <a:lnTo>
                    <a:pt x="1912924" y="619544"/>
                  </a:lnTo>
                  <a:close/>
                </a:path>
                <a:path w="2092959" h="1640204">
                  <a:moveTo>
                    <a:pt x="2092744" y="1235341"/>
                  </a:moveTo>
                  <a:lnTo>
                    <a:pt x="1688338" y="830935"/>
                  </a:lnTo>
                  <a:lnTo>
                    <a:pt x="1283944" y="830935"/>
                  </a:lnTo>
                  <a:lnTo>
                    <a:pt x="2092744" y="1639735"/>
                  </a:lnTo>
                  <a:lnTo>
                    <a:pt x="2092744" y="1235341"/>
                  </a:lnTo>
                  <a:close/>
                </a:path>
              </a:pathLst>
            </a:custGeom>
            <a:solidFill>
              <a:srgbClr val="FFFFFF">
                <a:alpha val="73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7414" y="3710806"/>
              <a:ext cx="808990" cy="808990"/>
            </a:xfrm>
            <a:custGeom>
              <a:avLst/>
              <a:gdLst/>
              <a:ahLst/>
              <a:cxnLst/>
              <a:rect l="l" t="t" r="r" b="b"/>
              <a:pathLst>
                <a:path w="808990" h="808989">
                  <a:moveTo>
                    <a:pt x="808799" y="808799"/>
                  </a:moveTo>
                  <a:lnTo>
                    <a:pt x="404399" y="808799"/>
                  </a:lnTo>
                  <a:lnTo>
                    <a:pt x="0" y="404399"/>
                  </a:lnTo>
                  <a:lnTo>
                    <a:pt x="0" y="0"/>
                  </a:lnTo>
                  <a:lnTo>
                    <a:pt x="808799" y="808799"/>
                  </a:lnTo>
                  <a:close/>
                </a:path>
              </a:pathLst>
            </a:custGeom>
            <a:solidFill>
              <a:srgbClr val="0145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62444" y="3718483"/>
              <a:ext cx="1681480" cy="1424940"/>
            </a:xfrm>
            <a:custGeom>
              <a:avLst/>
              <a:gdLst/>
              <a:ahLst/>
              <a:cxnLst/>
              <a:rect l="l" t="t" r="r" b="b"/>
              <a:pathLst>
                <a:path w="1681479" h="1424939">
                  <a:moveTo>
                    <a:pt x="808799" y="604215"/>
                  </a:moveTo>
                  <a:lnTo>
                    <a:pt x="404393" y="199821"/>
                  </a:lnTo>
                  <a:lnTo>
                    <a:pt x="0" y="199821"/>
                  </a:lnTo>
                  <a:lnTo>
                    <a:pt x="808799" y="1008621"/>
                  </a:lnTo>
                  <a:lnTo>
                    <a:pt x="808799" y="604215"/>
                  </a:lnTo>
                  <a:close/>
                </a:path>
                <a:path w="1681479" h="1424939">
                  <a:moveTo>
                    <a:pt x="1448841" y="808799"/>
                  </a:moveTo>
                  <a:lnTo>
                    <a:pt x="640041" y="0"/>
                  </a:lnTo>
                  <a:lnTo>
                    <a:pt x="640041" y="404393"/>
                  </a:lnTo>
                  <a:lnTo>
                    <a:pt x="1044435" y="808799"/>
                  </a:lnTo>
                  <a:lnTo>
                    <a:pt x="1448841" y="808799"/>
                  </a:lnTo>
                  <a:close/>
                </a:path>
                <a:path w="1681479" h="1424939">
                  <a:moveTo>
                    <a:pt x="1634642" y="1424584"/>
                  </a:moveTo>
                  <a:lnTo>
                    <a:pt x="825842" y="615784"/>
                  </a:lnTo>
                  <a:lnTo>
                    <a:pt x="825842" y="1020191"/>
                  </a:lnTo>
                  <a:lnTo>
                    <a:pt x="1230236" y="1424584"/>
                  </a:lnTo>
                  <a:lnTo>
                    <a:pt x="1634642" y="1424584"/>
                  </a:lnTo>
                  <a:close/>
                </a:path>
                <a:path w="1681479" h="1424939">
                  <a:moveTo>
                    <a:pt x="1680883" y="611886"/>
                  </a:moveTo>
                  <a:lnTo>
                    <a:pt x="1276477" y="207479"/>
                  </a:lnTo>
                  <a:lnTo>
                    <a:pt x="872083" y="207479"/>
                  </a:lnTo>
                  <a:lnTo>
                    <a:pt x="1680883" y="1016279"/>
                  </a:lnTo>
                  <a:lnTo>
                    <a:pt x="1680883" y="611886"/>
                  </a:lnTo>
                  <a:close/>
                </a:path>
              </a:pathLst>
            </a:custGeom>
            <a:solidFill>
              <a:srgbClr val="FFFFFF">
                <a:alpha val="73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70525" y="1193458"/>
            <a:ext cx="1163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Outline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67326" y="2023597"/>
            <a:ext cx="2684145" cy="19786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400" spc="-10" dirty="0">
                <a:solidFill>
                  <a:srgbClr val="CACACA"/>
                </a:solidFill>
                <a:latin typeface="Verdana"/>
                <a:cs typeface="Verdana"/>
              </a:rPr>
              <a:t>Abstract</a:t>
            </a:r>
            <a:endParaRPr sz="1400">
              <a:latin typeface="Verdana"/>
              <a:cs typeface="Verdana"/>
            </a:endParaRPr>
          </a:p>
          <a:p>
            <a:pPr marL="12700" marR="5080">
              <a:lnSpc>
                <a:spcPct val="152600"/>
              </a:lnSpc>
            </a:pPr>
            <a:r>
              <a:rPr sz="1400" dirty="0">
                <a:solidFill>
                  <a:srgbClr val="CACACA"/>
                </a:solidFill>
                <a:latin typeface="Verdana"/>
                <a:cs typeface="Verdana"/>
              </a:rPr>
              <a:t>Motivation</a:t>
            </a:r>
            <a:r>
              <a:rPr sz="1400" spc="20" dirty="0">
                <a:solidFill>
                  <a:srgbClr val="CACACA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CACACA"/>
                </a:solidFill>
                <a:latin typeface="Verdana"/>
                <a:cs typeface="Verdana"/>
              </a:rPr>
              <a:t>behind</a:t>
            </a:r>
            <a:r>
              <a:rPr sz="1400" spc="25" dirty="0">
                <a:solidFill>
                  <a:srgbClr val="CACACA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CACACA"/>
                </a:solidFill>
                <a:latin typeface="Verdana"/>
                <a:cs typeface="Verdana"/>
              </a:rPr>
              <a:t>the</a:t>
            </a:r>
            <a:r>
              <a:rPr sz="1400" spc="25" dirty="0">
                <a:solidFill>
                  <a:srgbClr val="CACACA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CACACA"/>
                </a:solidFill>
                <a:latin typeface="Verdana"/>
                <a:cs typeface="Verdana"/>
              </a:rPr>
              <a:t>project </a:t>
            </a:r>
            <a:r>
              <a:rPr sz="1400" spc="-20" dirty="0">
                <a:solidFill>
                  <a:srgbClr val="CACACA"/>
                </a:solidFill>
                <a:latin typeface="Verdana"/>
                <a:cs typeface="Verdana"/>
              </a:rPr>
              <a:t>Literature</a:t>
            </a:r>
            <a:r>
              <a:rPr sz="1400" spc="-45" dirty="0">
                <a:solidFill>
                  <a:srgbClr val="CACACA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CACACA"/>
                </a:solidFill>
                <a:latin typeface="Verdana"/>
                <a:cs typeface="Verdana"/>
              </a:rPr>
              <a:t>survey</a:t>
            </a:r>
            <a:endParaRPr sz="1400">
              <a:latin typeface="Verdana"/>
              <a:cs typeface="Verdana"/>
            </a:endParaRPr>
          </a:p>
          <a:p>
            <a:pPr marL="12700" marR="1143000">
              <a:lnSpc>
                <a:spcPct val="152600"/>
              </a:lnSpc>
            </a:pPr>
            <a:r>
              <a:rPr sz="1400" dirty="0">
                <a:solidFill>
                  <a:srgbClr val="CACACA"/>
                </a:solidFill>
                <a:latin typeface="Verdana"/>
                <a:cs typeface="Verdana"/>
              </a:rPr>
              <a:t>About</a:t>
            </a:r>
            <a:r>
              <a:rPr sz="1400" spc="5" dirty="0">
                <a:solidFill>
                  <a:srgbClr val="CACACA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CACACA"/>
                </a:solidFill>
                <a:latin typeface="Verdana"/>
                <a:cs typeface="Verdana"/>
              </a:rPr>
              <a:t>the</a:t>
            </a:r>
            <a:r>
              <a:rPr sz="1400" spc="5" dirty="0">
                <a:solidFill>
                  <a:srgbClr val="CACACA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CACACA"/>
                </a:solidFill>
                <a:latin typeface="Verdana"/>
                <a:cs typeface="Verdana"/>
              </a:rPr>
              <a:t>model Applications Results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Problem statement</a:t>
            </a:r>
            <a:endParaRPr dirty="0"/>
          </a:p>
        </p:txBody>
      </p:sp>
      <p:sp>
        <p:nvSpPr>
          <p:cNvPr id="247" name="Google Shape;247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Objective: To develop a system that can </a:t>
            </a:r>
            <a:r>
              <a:rPr lang="en-GB" dirty="0" err="1"/>
              <a:t>analyze</a:t>
            </a:r>
            <a:r>
              <a:rPr lang="en-GB" dirty="0"/>
              <a:t> handwriting to identify the writer.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Challenges: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Detecting handwritten characters accurately.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Identifying the writer based on handwriting style.</a:t>
            </a: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Ensuring high accuracy for writer identification.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Scope and feasibility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1297900" y="1238775"/>
            <a:ext cx="7320600" cy="3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Scope: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of CNN  for writer identification.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Outputs the class name of the author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Feasibility: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Available datasets for training both models.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Changes are made  to the dataset to suit the CNN approach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Writer identification can leverage CNN-based approaches.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Abstract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0525" y="1603490"/>
            <a:ext cx="674433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1300" spc="55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present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deep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approach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authorship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handwritten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Kannada characters.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developed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Convolutional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Neural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(CNN)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classify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handwritten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Kannada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alphabets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author's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identity.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consists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images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handwritten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Kannada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characters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multiple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authors,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assigned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unique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identifier.</a:t>
            </a:r>
            <a:endParaRPr sz="1300" dirty="0">
              <a:latin typeface="Tahoma"/>
              <a:cs typeface="Tahoma"/>
            </a:endParaRPr>
          </a:p>
          <a:p>
            <a:pPr marL="12700" marR="25400">
              <a:lnSpc>
                <a:spcPct val="115399"/>
              </a:lnSpc>
            </a:pP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proposed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achieves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lang="en-US" sz="1300" spc="-7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accuracy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test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set,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demonstrating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potential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300" spc="80" dirty="0">
                <a:solidFill>
                  <a:srgbClr val="FFFFFF"/>
                </a:solidFill>
                <a:latin typeface="Tahoma"/>
                <a:cs typeface="Tahoma"/>
              </a:rPr>
              <a:t>CNNs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identifying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authorship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patterns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Kannada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handwriting.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contributes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field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digital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forensics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handwriting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analysis,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particularly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Indic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scripts,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has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potential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applications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document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verification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historical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manuscript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analysis.</a:t>
            </a:r>
            <a:endParaRPr sz="13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Motivation</a:t>
            </a:r>
            <a:r>
              <a:rPr spc="-100" dirty="0"/>
              <a:t> </a:t>
            </a:r>
            <a:r>
              <a:rPr spc="65" dirty="0"/>
              <a:t>behind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0" dirty="0"/>
              <a:t> </a:t>
            </a:r>
            <a:r>
              <a:rPr spc="-10" dirty="0"/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0525" y="1603490"/>
            <a:ext cx="6872605" cy="2054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100">
              <a:lnSpc>
                <a:spcPct val="115399"/>
              </a:lnSpc>
              <a:spcBef>
                <a:spcPts val="100"/>
              </a:spcBef>
            </a:pPr>
            <a:r>
              <a:rPr sz="1300" spc="55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literature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review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revealed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paucity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publications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topic,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particularly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regarding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South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Indian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languages.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scarcity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research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area,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especially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concerning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Kannada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handwriting,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presented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compelling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opportunity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investigation.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Consequently,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embarked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developing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capable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identifying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writers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Kannada</a:t>
            </a:r>
            <a:r>
              <a:rPr sz="13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handwriting samples.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ahoma"/>
              <a:cs typeface="Tahoma"/>
            </a:endParaRPr>
          </a:p>
          <a:p>
            <a:pPr marL="12700" marR="5080">
              <a:lnSpc>
                <a:spcPct val="115399"/>
              </a:lnSpc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approach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not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only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addresses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ahoma"/>
                <a:cs typeface="Tahoma"/>
              </a:rPr>
              <a:t>gap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current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body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knowledge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but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also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contributes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broader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field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handwriting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author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identification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linguistically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diverse contexts.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User</a:t>
            </a:r>
            <a:r>
              <a:rPr spc="-210" dirty="0"/>
              <a:t> </a:t>
            </a:r>
            <a:r>
              <a:rPr spc="-10" dirty="0"/>
              <a:t>friendly</a:t>
            </a:r>
            <a:r>
              <a:rPr spc="-204" dirty="0"/>
              <a:t> </a:t>
            </a:r>
            <a:r>
              <a:rPr spc="-165" dirty="0"/>
              <a:t>&amp;</a:t>
            </a:r>
            <a:r>
              <a:rPr spc="-204" dirty="0"/>
              <a:t> </a:t>
            </a:r>
            <a:r>
              <a:rPr spc="-10" dirty="0"/>
              <a:t>interactive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0925" y="1305195"/>
            <a:ext cx="55727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simple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easy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interface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where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simply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upload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image,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clicking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“run”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button,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able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execute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program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ease</a:t>
            </a:r>
            <a:endParaRPr sz="13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350" y="2079450"/>
            <a:ext cx="6305299" cy="2660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Literature</a:t>
            </a:r>
            <a:r>
              <a:rPr spc="-150" dirty="0"/>
              <a:t> </a:t>
            </a:r>
            <a:r>
              <a:rPr spc="-35" dirty="0"/>
              <a:t>survey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0525" y="1152090"/>
            <a:ext cx="6819265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4015">
              <a:lnSpc>
                <a:spcPct val="115399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paper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-1</a:t>
            </a:r>
            <a:r>
              <a:rPr lang="en-US" sz="1300" spc="245" dirty="0">
                <a:solidFill>
                  <a:srgbClr val="FFFFFF"/>
                </a:solidFill>
                <a:latin typeface="Tahoma"/>
                <a:cs typeface="Tahoma"/>
              </a:rPr>
              <a:t> :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Offline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text-independent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writer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identification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codebook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structural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 features</a:t>
            </a:r>
            <a:endParaRPr sz="1300" dirty="0">
              <a:latin typeface="Tahoma"/>
              <a:cs typeface="Tahoma"/>
            </a:endParaRPr>
          </a:p>
          <a:p>
            <a:pPr marL="12700" marR="2431415">
              <a:lnSpc>
                <a:spcPct val="216299"/>
              </a:lnSpc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Authors: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Bashar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Q.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Ahmed,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Yaser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F.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Hassan,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Ashraf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S.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Elsayed Year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Publication: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2023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Tahoma"/>
              <a:cs typeface="Tahoma"/>
            </a:endParaRPr>
          </a:p>
          <a:p>
            <a:pPr marL="12700" marR="5080" algn="just">
              <a:lnSpc>
                <a:spcPct val="115399"/>
              </a:lnSpc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Datasets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Used: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authors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two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large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publicly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accessible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datasets: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Arabic</a:t>
            </a:r>
            <a:r>
              <a:rPr sz="13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KHATT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English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IAM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dataset.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30" dirty="0">
                <a:solidFill>
                  <a:srgbClr val="FFFFFF"/>
                </a:solidFill>
                <a:latin typeface="Tahoma"/>
                <a:cs typeface="Tahoma"/>
              </a:rPr>
              <a:t>KHATT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includes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various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handwriting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samples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1,000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participants,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while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IAM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contains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handwritten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English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multiple writers.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Tahoma"/>
              <a:cs typeface="Tahoma"/>
            </a:endParaRPr>
          </a:p>
          <a:p>
            <a:pPr marL="12700" marR="88900">
              <a:lnSpc>
                <a:spcPct val="115399"/>
              </a:lnSpc>
            </a:pP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Summary:This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study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proposes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writer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identification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handwritten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documents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structural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features.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extracts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contour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point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curve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angle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(CPCA)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contour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point concavity/convexity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(CON3)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segmented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handwritten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contours.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These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features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create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codebook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via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k-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means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clustering,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vectors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generated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occurrence</a:t>
            </a:r>
            <a:r>
              <a:rPr sz="13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histograms.</a:t>
            </a:r>
            <a:endParaRPr sz="13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Literature</a:t>
            </a:r>
            <a:r>
              <a:rPr spc="-150" dirty="0"/>
              <a:t> </a:t>
            </a:r>
            <a:r>
              <a:rPr spc="-35" dirty="0"/>
              <a:t>survey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0525" y="1033715"/>
            <a:ext cx="6880859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12445">
              <a:lnSpc>
                <a:spcPct val="115399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paper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-2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1300" spc="-65" dirty="0">
                <a:solidFill>
                  <a:srgbClr val="FFFFFF"/>
                </a:solidFill>
                <a:latin typeface="Tahoma"/>
                <a:cs typeface="Tahoma"/>
              </a:rPr>
              <a:t> :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Contour</a:t>
            </a:r>
            <a:r>
              <a:rPr sz="1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Texture-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Approach</a:t>
            </a:r>
            <a:r>
              <a:rPr sz="1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Off-Line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Handwritten</a:t>
            </a:r>
            <a:r>
              <a:rPr sz="13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Text </a:t>
            </a:r>
            <a:r>
              <a:rPr sz="1300" spc="50" dirty="0">
                <a:solidFill>
                  <a:srgbClr val="FFFFFF"/>
                </a:solidFill>
                <a:latin typeface="Tahoma"/>
                <a:cs typeface="Tahoma"/>
              </a:rPr>
              <a:t>Writer</a:t>
            </a:r>
            <a:r>
              <a:rPr sz="13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Identification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3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Authors: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T.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Bahram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3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Year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Publication: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2022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Tahoma"/>
              <a:cs typeface="Tahoma"/>
            </a:endParaRPr>
          </a:p>
          <a:p>
            <a:pPr marL="12700" marR="5080">
              <a:lnSpc>
                <a:spcPct val="115399"/>
              </a:lnSpc>
            </a:pPr>
            <a:r>
              <a:rPr sz="1300" spc="65" dirty="0">
                <a:solidFill>
                  <a:srgbClr val="FFFFFF"/>
                </a:solidFill>
                <a:latin typeface="Tahoma"/>
                <a:cs typeface="Tahoma"/>
              </a:rPr>
              <a:t>IAM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Database: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large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commonly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modern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English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handwritten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benchmark</a:t>
            </a:r>
            <a:r>
              <a:rPr sz="13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1,539</a:t>
            </a:r>
            <a:r>
              <a:rPr sz="13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forms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written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657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writers,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scanned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300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dpi.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Firemaker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Database:</a:t>
            </a:r>
            <a:r>
              <a:rPr sz="13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Contains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1,000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writing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pages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250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Dutch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persons,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providing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four</a:t>
            </a:r>
            <a:r>
              <a:rPr sz="13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handwritten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samples, scanned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3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300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dpi.</a:t>
            </a:r>
            <a:endParaRPr sz="13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Tahoma"/>
              <a:cs typeface="Tahoma"/>
            </a:endParaRPr>
          </a:p>
          <a:p>
            <a:pPr marL="12700" marR="159385">
              <a:lnSpc>
                <a:spcPct val="115399"/>
              </a:lnSpc>
            </a:pP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Summary:This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paper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introduces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textural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named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Modified</a:t>
            </a:r>
            <a:r>
              <a:rPr sz="13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Local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Binary</a:t>
            </a:r>
            <a:r>
              <a:rPr sz="13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Pattern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Ink-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trace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Width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Shape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Letters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(MLBP-IWSL)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off-line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handwritten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3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writer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identification.</a:t>
            </a:r>
            <a:r>
              <a:rPr sz="13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approach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captures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writer-specific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details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13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ink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trace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direction,</a:t>
            </a:r>
            <a:r>
              <a:rPr sz="13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curvature, </a:t>
            </a:r>
            <a:r>
              <a:rPr sz="1300" spc="-25" dirty="0">
                <a:solidFill>
                  <a:srgbClr val="FFFFFF"/>
                </a:solidFill>
                <a:latin typeface="Tahoma"/>
                <a:cs typeface="Tahoma"/>
              </a:rPr>
              <a:t>slant,</a:t>
            </a:r>
            <a:r>
              <a:rPr sz="1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width,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shapes</a:t>
            </a:r>
            <a:r>
              <a:rPr sz="1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co-occurrence</a:t>
            </a:r>
            <a:r>
              <a:rPr sz="1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combines</a:t>
            </a:r>
            <a:r>
              <a:rPr sz="1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Tahoma"/>
                <a:cs typeface="Tahoma"/>
              </a:rPr>
              <a:t>MLBP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ahoma"/>
                <a:cs typeface="Tahoma"/>
              </a:rPr>
              <a:t>IWSL 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measurements.</a:t>
            </a:r>
            <a:endParaRPr sz="13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1047</Words>
  <Application>Microsoft Office PowerPoint</Application>
  <PresentationFormat>On-screen Show (16:9)</PresentationFormat>
  <Paragraphs>83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Lato</vt:lpstr>
      <vt:lpstr>Tahoma</vt:lpstr>
      <vt:lpstr>Verdana</vt:lpstr>
      <vt:lpstr>Office Theme</vt:lpstr>
      <vt:lpstr>CDSAML- CCBD Summer 2024</vt:lpstr>
      <vt:lpstr>Outline</vt:lpstr>
      <vt:lpstr>Problem statement</vt:lpstr>
      <vt:lpstr>Scope and feasibility</vt:lpstr>
      <vt:lpstr>Abstract</vt:lpstr>
      <vt:lpstr>Motivation behind the project</vt:lpstr>
      <vt:lpstr>User friendly &amp; interactive</vt:lpstr>
      <vt:lpstr>Literature survey</vt:lpstr>
      <vt:lpstr>Literature survey</vt:lpstr>
      <vt:lpstr>Literature survey</vt:lpstr>
      <vt:lpstr>Dataset</vt:lpstr>
      <vt:lpstr>About our model</vt:lpstr>
      <vt:lpstr> Model workflow </vt:lpstr>
      <vt:lpstr>Applications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Prototyping presentation</dc:title>
  <cp:lastModifiedBy>bharateesha lvn</cp:lastModifiedBy>
  <cp:revision>4</cp:revision>
  <dcterms:created xsi:type="dcterms:W3CDTF">2024-07-16T02:49:13Z</dcterms:created>
  <dcterms:modified xsi:type="dcterms:W3CDTF">2024-07-16T04:15:00Z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